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3"/>
    <p:sldId id="268" r:id="rId4"/>
    <p:sldId id="258" r:id="rId5"/>
    <p:sldId id="259" r:id="rId6"/>
    <p:sldId id="260" r:id="rId7"/>
    <p:sldId id="261" r:id="rId8"/>
    <p:sldId id="265" r:id="rId9"/>
    <p:sldId id="262" r:id="rId10"/>
    <p:sldId id="276" r:id="rId11"/>
    <p:sldId id="264" r:id="rId12"/>
  </p:sldIdLst>
  <p:sldSz cx="12192000" cy="6858000"/>
  <p:notesSz cx="6858000" cy="9144000"/>
  <p:embeddedFontLst>
    <p:embeddedFont>
      <p:font typeface="微软雅黑" panose="020B0503020204020204" charset="-122"/>
      <p:regular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42" y="1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57.xml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65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77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6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4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0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18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8.png"/><Relationship Id="rId6" Type="http://schemas.openxmlformats.org/officeDocument/2006/relationships/tags" Target="../tags/tag12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1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file:///C:\Users\1V994W2\PycharmProjects\PPT_Background_Generation/pic_temp/pic_half_down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2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31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1.xml"/><Relationship Id="rId4" Type="http://schemas.openxmlformats.org/officeDocument/2006/relationships/image" Target="file:///C:\Users\1V994W2\Documents\Tencent%20Files\574576071\FileRecv\&#25340;&#35013;&#32032;&#26448;\&#31616;&#32422;&#28385;&#29256;-60\\33\subject_holdleft_48,76,63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0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0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9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58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57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2262"/>
            <a:ext cx="12186096" cy="6853476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6592254" y="4318318"/>
            <a:ext cx="1910715" cy="40894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6592254" y="4793297"/>
            <a:ext cx="1910715" cy="40894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9"/>
            </p:custDataLst>
          </p:nvPr>
        </p:nvSpPr>
        <p:spPr>
          <a:xfrm>
            <a:off x="6615749" y="2392364"/>
            <a:ext cx="4825365" cy="1109345"/>
          </a:xfrm>
        </p:spPr>
        <p:txBody>
          <a:bodyPr vert="horz" wrap="square" lIns="0" tIns="0" rIns="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0"/>
            </p:custDataLst>
          </p:nvPr>
        </p:nvSpPr>
        <p:spPr>
          <a:xfrm>
            <a:off x="6615748" y="3567748"/>
            <a:ext cx="4826000" cy="370205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>
            <p:custDataLst>
              <p:tags r:id="rId11"/>
            </p:custDataLst>
          </p:nvPr>
        </p:nvCxnSpPr>
        <p:spPr>
          <a:xfrm>
            <a:off x="6592253" y="4122738"/>
            <a:ext cx="4765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6604000" y="3537268"/>
            <a:ext cx="4826000" cy="1111250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6604000" y="2145983"/>
            <a:ext cx="4825365" cy="1351915"/>
          </a:xfrm>
        </p:spPr>
        <p:txBody>
          <a:bodyPr vert="horz" wrap="square" lIns="0" tIns="0" rIns="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0"/>
            <a:ext cx="10852237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202718"/>
            <a:ext cx="720090" cy="655282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202718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1797" y="5383616"/>
            <a:ext cx="1620202" cy="147438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5383616"/>
            <a:ext cx="1620202" cy="14743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4064000" y="0"/>
            <a:ext cx="4064000" cy="114198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629978" y="2610167"/>
            <a:ext cx="4932045" cy="163766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Font typeface="Arial" panose="020B0604020202020204" pitchFamily="34" charset="0"/>
              <a:buNone/>
              <a:defRPr sz="80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7498080" y="2194560"/>
            <a:ext cx="4389120" cy="246888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202718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55282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655282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5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9.png"/><Relationship Id="rId1" Type="http://schemas.openxmlformats.org/officeDocument/2006/relationships/tags" Target="../tags/tag1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>
            <p:custDataLst>
              <p:tags r:id="rId1"/>
            </p:custDataLst>
          </p:nvPr>
        </p:nvSpPr>
        <p:spPr>
          <a:xfrm>
            <a:off x="6684645" y="1839595"/>
            <a:ext cx="4082415" cy="736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7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400" b="1" spc="2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2022</a:t>
            </a:r>
            <a:r>
              <a:rPr lang="zh-CN" altLang="en-US" sz="4400" b="1" spc="20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年会活动理论工作坊</a:t>
            </a:r>
            <a:endParaRPr lang="zh-CN" altLang="en-US" sz="4400" b="1" spc="200" dirty="0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6"/>
            <p:custDataLst>
              <p:tags r:id="rId2"/>
            </p:custDataLst>
          </p:nvPr>
        </p:nvSpPr>
        <p:spPr>
          <a:xfrm>
            <a:off x="6592570" y="4318635"/>
            <a:ext cx="2233295" cy="636270"/>
          </a:xfrm>
        </p:spPr>
        <p:txBody>
          <a:bodyPr>
            <a:noAutofit/>
          </a:bodyPr>
          <a:lstStyle/>
          <a:p>
            <a:r>
              <a:rPr lang="zh-CN" altLang="en-US" sz="1200">
                <a:solidFill>
                  <a:schemeClr val="dk1"/>
                </a:solidFill>
              </a:rPr>
              <a:t>首都师范大学</a:t>
            </a:r>
            <a:r>
              <a:rPr lang="en-US" altLang="zh-CN" sz="1200">
                <a:solidFill>
                  <a:schemeClr val="dk1"/>
                </a:solidFill>
              </a:rPr>
              <a:t> </a:t>
            </a:r>
            <a:r>
              <a:rPr lang="zh-CN" altLang="en-US" sz="1200">
                <a:solidFill>
                  <a:schemeClr val="dk1"/>
                </a:solidFill>
              </a:rPr>
              <a:t>初等教育学院</a:t>
            </a:r>
            <a:endParaRPr lang="zh-CN" altLang="en-US" sz="1200">
              <a:solidFill>
                <a:schemeClr val="dk1"/>
              </a:solidFill>
            </a:endParaRPr>
          </a:p>
          <a:p>
            <a:r>
              <a:rPr lang="zh-CN" altLang="en-US" sz="1200">
                <a:solidFill>
                  <a:schemeClr val="dk1"/>
                </a:solidFill>
              </a:rPr>
              <a:t>王菁</a:t>
            </a:r>
            <a:r>
              <a:rPr lang="en-US" altLang="zh-CN" sz="1200">
                <a:solidFill>
                  <a:schemeClr val="dk1"/>
                </a:solidFill>
              </a:rPr>
              <a:t> </a:t>
            </a:r>
            <a:r>
              <a:rPr lang="zh-CN" altLang="en-US" sz="1200">
                <a:solidFill>
                  <a:schemeClr val="dk1"/>
                </a:solidFill>
              </a:rPr>
              <a:t>王宇新</a:t>
            </a:r>
            <a:endParaRPr lang="zh-CN" altLang="en-US" sz="1200">
              <a:solidFill>
                <a:schemeClr val="dk1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3"/>
            </p:custDataLst>
          </p:nvPr>
        </p:nvSpPr>
        <p:spPr>
          <a:xfrm>
            <a:off x="6616065" y="2392680"/>
            <a:ext cx="5518785" cy="1109345"/>
          </a:xfrm>
        </p:spPr>
        <p:txBody>
          <a:bodyPr>
            <a:noAutofit/>
          </a:bodyPr>
          <a:lstStyle/>
          <a:p>
            <a:r>
              <a:rPr lang="zh-CN" altLang="zh-CN" sz="4000">
                <a:solidFill>
                  <a:schemeClr val="accent1"/>
                </a:solidFill>
              </a:rPr>
              <a:t>教师拓展性学习研究</a:t>
            </a:r>
            <a:endParaRPr lang="zh-CN" altLang="zh-CN" sz="4000">
              <a:solidFill>
                <a:schemeClr val="accent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/>
            <p:custDataLst>
              <p:tags r:id="rId4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zh-CN" sz="1400">
                <a:solidFill>
                  <a:schemeClr val="accent1"/>
                </a:solidFill>
                <a:sym typeface="+mn-ea"/>
              </a:rPr>
              <a:t>——基于“文化-历史”活动理论与变革实验室应用</a:t>
            </a:r>
            <a:endParaRPr lang="zh-CN" altLang="zh-CN" sz="1400">
              <a:solidFill>
                <a:schemeClr val="accent1"/>
              </a:solidFill>
            </a:endParaRPr>
          </a:p>
          <a:p>
            <a:endParaRPr lang="zh-CN" altLang="zh-CN" sz="1400">
              <a:solidFill>
                <a:schemeClr val="accent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altLang="zh-CN"/>
              <a:t>2022</a:t>
            </a:r>
            <a:r>
              <a:rPr lang="zh-CN" altLang="en-US"/>
              <a:t>年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11</a:t>
            </a:r>
            <a:r>
              <a:rPr lang="zh-CN" altLang="en-US"/>
              <a:t>日</a:t>
            </a:r>
            <a:endParaRPr lang="zh-CN" altLang="en-US"/>
          </a:p>
          <a:p>
            <a:r>
              <a:rPr lang="zh-CN" altLang="en-US"/>
              <a:t>首都师范大学</a:t>
            </a:r>
            <a:endParaRPr lang="zh-CN" altLang="en-US"/>
          </a:p>
          <a:p>
            <a:r>
              <a:rPr lang="zh-CN" altLang="en-US"/>
              <a:t>王菁</a:t>
            </a:r>
            <a:r>
              <a:rPr lang="en-US" altLang="zh-CN"/>
              <a:t> </a:t>
            </a:r>
            <a:r>
              <a:rPr lang="zh-CN" altLang="en-US"/>
              <a:t>王宇新</a:t>
            </a:r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感谢倾听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385474" y="1972800"/>
            <a:ext cx="6834187" cy="3445200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研究背景</a:t>
            </a:r>
            <a:r>
              <a:rPr lang="en-US" altLang="zh-CN" sz="2000" dirty="0"/>
              <a:t>——</a:t>
            </a:r>
            <a:r>
              <a:rPr lang="zh-CN" altLang="en-US" sz="2000" dirty="0"/>
              <a:t>亟需新的学习理论指导和学习方式创新</a:t>
            </a:r>
            <a:endParaRPr lang="en-US" altLang="zh-CN" sz="2000" dirty="0"/>
          </a:p>
          <a:p>
            <a:r>
              <a:rPr lang="zh-CN" altLang="en-US" sz="2000" dirty="0"/>
              <a:t>理论研究</a:t>
            </a:r>
            <a:r>
              <a:rPr lang="en-US" altLang="zh-CN" sz="2000" dirty="0"/>
              <a:t>——</a:t>
            </a:r>
            <a:r>
              <a:rPr lang="zh-CN" altLang="en-US" sz="2000" dirty="0"/>
              <a:t>“文化</a:t>
            </a:r>
            <a:r>
              <a:rPr lang="en-US" altLang="zh-CN" sz="2000" dirty="0"/>
              <a:t>-</a:t>
            </a:r>
            <a:r>
              <a:rPr lang="zh-CN" altLang="en-US" sz="2000" dirty="0"/>
              <a:t>历史”活动理论；拓展性学习</a:t>
            </a:r>
            <a:endParaRPr lang="en-US" altLang="zh-CN" sz="2000" dirty="0"/>
          </a:p>
          <a:p>
            <a:r>
              <a:rPr lang="zh-CN" altLang="en-US" sz="2000" dirty="0"/>
              <a:t>方法研究</a:t>
            </a:r>
            <a:r>
              <a:rPr lang="en-US" altLang="zh-CN" sz="2000" dirty="0"/>
              <a:t>——</a:t>
            </a:r>
            <a:r>
              <a:rPr lang="zh-CN" altLang="en-US" sz="2000" dirty="0"/>
              <a:t>变革实验室</a:t>
            </a:r>
            <a:endParaRPr lang="en-US" altLang="zh-CN" sz="2000" dirty="0"/>
          </a:p>
          <a:p>
            <a:r>
              <a:rPr lang="zh-CN" altLang="en-US" sz="2000" dirty="0"/>
              <a:t>发展与展望</a:t>
            </a:r>
            <a:r>
              <a:rPr lang="en-US" altLang="zh-CN" sz="2000" dirty="0"/>
              <a:t>——</a:t>
            </a:r>
            <a:r>
              <a:rPr lang="zh-CN" altLang="en-US" sz="2000" dirty="0"/>
              <a:t>教师拓展性学习实践</a:t>
            </a:r>
            <a:endParaRPr lang="zh-CN" altLang="en-US" sz="2000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研究背景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135" y="1424940"/>
            <a:ext cx="5829935" cy="4602480"/>
          </a:xfrm>
        </p:spPr>
        <p:txBody>
          <a:bodyPr>
            <a:noAutofit/>
          </a:bodyPr>
          <a:lstStyle/>
          <a:p>
            <a:r>
              <a:rPr lang="zh-CN" altLang="en-US" sz="1800"/>
              <a:t>新时代教师专业发展的形式和内涵发生了巨变。</a:t>
            </a:r>
            <a:endParaRPr lang="zh-CN" altLang="en-US" sz="1800"/>
          </a:p>
          <a:p>
            <a:r>
              <a:rPr lang="zh-CN" altLang="en-US" sz="1800"/>
              <a:t>教师传统学习方式已经不能满足教师专业发展的需要。</a:t>
            </a:r>
            <a:endParaRPr lang="zh-CN" altLang="en-US" sz="1800"/>
          </a:p>
          <a:p>
            <a:r>
              <a:rPr lang="zh-CN" altLang="en-US" sz="1800"/>
              <a:t>亟需新的学习理论的指导和学习方式的创新，以培养多元发展的教师，为教育赋能。</a:t>
            </a:r>
            <a:endParaRPr lang="zh-CN" altLang="en-US" sz="1800"/>
          </a:p>
          <a:p>
            <a:r>
              <a:rPr lang="zh-CN" altLang="en-US" sz="1800"/>
              <a:t>拓展性学习更符合当下信息快速更迭，文化走向联合的时代特征，能够使教师在多个系统中能动地合作创新。</a:t>
            </a:r>
            <a:endParaRPr lang="zh-CN" altLang="en-US" sz="1800"/>
          </a:p>
          <a:p>
            <a:r>
              <a:rPr lang="zh-CN" altLang="en-US" sz="1800"/>
              <a:t>以“文化-历史”活动理论为基础，从变革实验室应用的视角对教师拓展性学习模式进行研究、分析与讨论。</a:t>
            </a:r>
            <a:endParaRPr lang="zh-CN" altLang="en-US" sz="1800"/>
          </a:p>
          <a:p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0587" t="16547" r="3650" b="4531"/>
          <a:stretch>
            <a:fillRect/>
          </a:stretch>
        </p:blipFill>
        <p:spPr>
          <a:xfrm>
            <a:off x="5894070" y="2173605"/>
            <a:ext cx="6028690" cy="2510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理论研究</a:t>
            </a:r>
            <a:r>
              <a:rPr lang="en-US" altLang="zh-CN"/>
              <a:t>——“</a:t>
            </a:r>
            <a:r>
              <a:t>文化</a:t>
            </a:r>
            <a:r>
              <a:rPr lang="en-US" altLang="zh-CN"/>
              <a:t>-</a:t>
            </a:r>
            <a:r>
              <a:t>历史</a:t>
            </a:r>
            <a:r>
              <a:rPr lang="en-US" altLang="zh-CN"/>
              <a:t>”</a:t>
            </a:r>
            <a:r>
              <a:t>活动理论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08710"/>
            <a:ext cx="7400925" cy="464058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1800"/>
              <a:t>“</a:t>
            </a:r>
            <a:r>
              <a:rPr lang="zh-CN" altLang="en-US" sz="1800"/>
              <a:t>文化</a:t>
            </a:r>
            <a:r>
              <a:rPr lang="en-US" altLang="zh-CN" sz="1800"/>
              <a:t>-</a:t>
            </a:r>
            <a:r>
              <a:rPr sz="1800"/>
              <a:t>历史</a:t>
            </a:r>
            <a:r>
              <a:rPr lang="en-US" altLang="zh-CN" sz="1800"/>
              <a:t>”</a:t>
            </a:r>
            <a:r>
              <a:rPr sz="1800"/>
              <a:t>活动理论历史发展脉络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-19</a:t>
            </a:r>
            <a:r>
              <a:rPr sz="1800"/>
              <a:t>世纪黑格尔古典哲学、马克思辩证唯物主义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-20</a:t>
            </a:r>
            <a:r>
              <a:rPr sz="1800"/>
              <a:t>世纪初前苏联心理学界</a:t>
            </a:r>
            <a:r>
              <a:rPr lang="en-US" altLang="zh-CN" sz="1800"/>
              <a:t>“</a:t>
            </a:r>
            <a:r>
              <a:rPr sz="1800"/>
              <a:t>实体性原则：意识和活动不可分离性</a:t>
            </a:r>
            <a:r>
              <a:rPr lang="en-US" altLang="zh-CN" sz="1800"/>
              <a:t>”</a:t>
            </a:r>
            <a:endParaRPr lang="en-US" altLang="zh-CN" sz="1800"/>
          </a:p>
          <a:p>
            <a:pPr marL="0" indent="0">
              <a:buNone/>
            </a:pPr>
            <a:r>
              <a:rPr lang="en-US" altLang="zh-CN" sz="1800"/>
              <a:t>-1922</a:t>
            </a:r>
            <a:r>
              <a:rPr sz="1800"/>
              <a:t>年鲁宾斯坦引入心理学，后经维果斯基等人丰富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-1987</a:t>
            </a:r>
            <a:r>
              <a:rPr sz="1800"/>
              <a:t>年恩戈斯托姆发展研究</a:t>
            </a:r>
            <a:endParaRPr sz="1800"/>
          </a:p>
          <a:p>
            <a:r>
              <a:rPr sz="1800"/>
              <a:t>恩戈斯托姆分类人类活动为三种演进历程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动物活动的生物适应模式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动物向人进化过程的活动模式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人类活动的结构</a:t>
            </a:r>
            <a:r>
              <a:rPr lang="en-US" altLang="zh-CN" sz="1800"/>
              <a:t>→</a:t>
            </a:r>
            <a:r>
              <a:rPr sz="1800"/>
              <a:t>有部分共享客体的两个活动系统的交互</a:t>
            </a:r>
            <a:endParaRPr sz="1800"/>
          </a:p>
          <a:p>
            <a:r>
              <a:rPr sz="1800">
                <a:sym typeface="+mn-ea"/>
              </a:rPr>
              <a:t>衍生出新型学习模式</a:t>
            </a:r>
            <a:r>
              <a:rPr lang="en-US" altLang="zh-CN" sz="1800">
                <a:sym typeface="+mn-ea"/>
              </a:rPr>
              <a:t>——</a:t>
            </a:r>
            <a:r>
              <a:rPr sz="1800">
                <a:sym typeface="+mn-ea"/>
              </a:rPr>
              <a:t>拓展性学习</a:t>
            </a:r>
            <a:endParaRPr sz="1800">
              <a:sym typeface="+mn-ea"/>
            </a:endParaRPr>
          </a:p>
          <a:p>
            <a:pPr marL="0" indent="0">
              <a:buNone/>
            </a:pPr>
            <a:endParaRPr sz="1800">
              <a:sym typeface="+mn-ea"/>
            </a:endParaRPr>
          </a:p>
          <a:p>
            <a:pPr marL="0" indent="0">
              <a:buNone/>
            </a:pPr>
            <a:endParaRPr sz="18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746" t="5078" r="7354"/>
          <a:stretch>
            <a:fillRect/>
          </a:stretch>
        </p:blipFill>
        <p:spPr>
          <a:xfrm>
            <a:off x="5994400" y="1108710"/>
            <a:ext cx="5960110" cy="4229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理论研究</a:t>
            </a:r>
            <a:r>
              <a:rPr lang="en-US" altLang="zh-CN"/>
              <a:t>——</a:t>
            </a:r>
            <a:r>
              <a:t>拓展性学习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4170" y="1419860"/>
            <a:ext cx="5983605" cy="4018280"/>
          </a:xfrm>
        </p:spPr>
        <p:txBody>
          <a:bodyPr/>
          <a:lstStyle/>
          <a:p>
            <a:r>
              <a:rPr lang="zh-CN" altLang="en-US"/>
              <a:t>学习隐喻：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刺激-反应联结的学习、获取的学习、参与交往的学习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→</a:t>
            </a:r>
            <a:r>
              <a:t>突破单一维度的反应式</a:t>
            </a:r>
            <a:r>
              <a:rPr lang="en-US" altLang="zh-CN"/>
              <a:t>→</a:t>
            </a:r>
            <a:r>
              <a:t>拓展性学习</a:t>
            </a:r>
            <a:r>
              <a:rPr lang="en-US" altLang="zh-CN"/>
              <a:t>-</a:t>
            </a:r>
            <a:r>
              <a:t>一种新的学习隐喻</a:t>
            </a:r>
          </a:p>
          <a:p>
            <a:r>
              <a:t>拓展周期：</a:t>
            </a:r>
          </a:p>
          <a:p>
            <a:pPr marL="0" indent="0">
              <a:buNone/>
            </a:pPr>
            <a:r>
              <a:t>质疑、情景分析、构建新模型、检验模型、实施新模型、反思、固化</a:t>
            </a:r>
          </a:p>
          <a:p>
            <a:pPr marL="0" indent="0">
              <a:buNone/>
            </a:pPr>
            <a:r>
              <a:rPr lang="en-US" altLang="zh-CN">
                <a:sym typeface="+mn-ea"/>
              </a:rPr>
              <a:t>时空范围上分布性极强</a:t>
            </a:r>
            <a:endParaRPr lang="en-US" altLang="zh-CN">
              <a:sym typeface="+mn-ea"/>
            </a:endParaRPr>
          </a:p>
          <a:p>
            <a:pPr marL="0" indent="0">
              <a:buNone/>
            </a:pPr>
            <a:r>
              <a:rPr lang="en-US" altLang="zh-CN">
                <a:sym typeface="+mn-ea"/>
              </a:rPr>
              <a:t>带有自发性和不确定性</a:t>
            </a:r>
            <a:endParaRPr lang="en-US" altLang="zh-CN">
              <a:sym typeface="+mn-ea"/>
            </a:endParaRPr>
          </a:p>
          <a:p>
            <a:r>
              <a:rPr lang="en-US" altLang="zh-CN"/>
              <a:t>干预工具包</a:t>
            </a:r>
            <a:r>
              <a:t>：</a:t>
            </a:r>
            <a:r>
              <a:rPr lang="en-US" altLang="zh-CN"/>
              <a:t>“变革或创新实验室”</a:t>
            </a:r>
            <a:endParaRPr lang="en-US" altLang="zh-CN"/>
          </a:p>
        </p:txBody>
      </p:sp>
      <p:pic>
        <p:nvPicPr>
          <p:cNvPr id="4" name="图片 -2147482610" descr="微信图片_202210192325002"/>
          <p:cNvPicPr>
            <a:picLocks noChangeAspect="1"/>
          </p:cNvPicPr>
          <p:nvPr/>
        </p:nvPicPr>
        <p:blipFill>
          <a:blip r:embed="rId1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4263" y="442913"/>
            <a:ext cx="5901055" cy="286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9480" y="3430270"/>
            <a:ext cx="6231890" cy="3427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方法研究</a:t>
            </a:r>
            <a:r>
              <a:rPr lang="en-US" altLang="zh-CN"/>
              <a:t>——</a:t>
            </a:r>
            <a:r>
              <a:t>变革实验室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4945" y="1194435"/>
            <a:ext cx="5991225" cy="4469130"/>
          </a:xfrm>
        </p:spPr>
        <p:txBody>
          <a:bodyPr/>
          <a:lstStyle/>
          <a:p>
            <a:r>
              <a:rPr lang="zh-CN" altLang="en-US" sz="1800"/>
              <a:t>理论基础</a:t>
            </a:r>
            <a:endParaRPr lang="zh-CN" altLang="en-US"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激发新思想、产生新概念、构建新活动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构想、设计、检验工作实践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干预者</a:t>
            </a:r>
            <a:r>
              <a:rPr lang="en-US" altLang="zh-CN" sz="1800"/>
              <a:t>&amp;</a:t>
            </a:r>
            <a:r>
              <a:rPr sz="1800"/>
              <a:t>实践者协作分析问题、矛盾、变革可能性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→</a:t>
            </a:r>
            <a:r>
              <a:rPr sz="1800"/>
              <a:t>能动性发展</a:t>
            </a:r>
            <a:endParaRPr lang="zh-CN" altLang="en-US" sz="1800"/>
          </a:p>
          <a:p>
            <a:r>
              <a:rPr lang="zh-CN" altLang="en-US" sz="1800"/>
              <a:t>方法模型</a:t>
            </a:r>
            <a:endParaRPr lang="zh-CN" altLang="en-US" sz="1800"/>
          </a:p>
          <a:p>
            <a:pPr marL="0" indent="0">
              <a:buNone/>
            </a:pPr>
            <a:r>
              <a:rPr lang="en-US" altLang="zh-CN" sz="1800"/>
              <a:t>-3</a:t>
            </a:r>
            <a:r>
              <a:rPr sz="1800"/>
              <a:t>×</a:t>
            </a:r>
            <a:r>
              <a:rPr lang="en-US" altLang="zh-CN" sz="1800"/>
              <a:t>3</a:t>
            </a:r>
            <a:r>
              <a:rPr sz="1800"/>
              <a:t>个平面组成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垂直维度：过去；现在；未来</a:t>
            </a:r>
            <a:endParaRPr sz="1800"/>
          </a:p>
          <a:p>
            <a:pPr marL="0" indent="0">
              <a:buNone/>
            </a:pPr>
            <a:r>
              <a:rPr lang="en-US" altLang="zh-CN" sz="1800"/>
              <a:t>-</a:t>
            </a:r>
            <a:r>
              <a:rPr sz="1800"/>
              <a:t>水平维度：模型</a:t>
            </a:r>
            <a:r>
              <a:rPr lang="en-US" altLang="zh-CN" sz="1800"/>
              <a:t>/</a:t>
            </a:r>
            <a:r>
              <a:rPr sz="1800"/>
              <a:t>愿景层；概念</a:t>
            </a:r>
            <a:r>
              <a:rPr lang="en-US" altLang="zh-CN" sz="1800"/>
              <a:t>/</a:t>
            </a:r>
            <a:r>
              <a:rPr sz="1800"/>
              <a:t>工具层；镜像材料层</a:t>
            </a:r>
            <a:endParaRPr lang="zh-CN" altLang="en-US" sz="1800"/>
          </a:p>
          <a:p>
            <a:pPr marL="0" indent="0">
              <a:buNone/>
            </a:pPr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1619"/>
          <a:stretch>
            <a:fillRect/>
          </a:stretch>
        </p:blipFill>
        <p:spPr>
          <a:xfrm>
            <a:off x="5491480" y="885190"/>
            <a:ext cx="6610985" cy="52184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1" y="443235"/>
            <a:ext cx="10852237" cy="441964"/>
          </a:xfrm>
        </p:spPr>
        <p:txBody>
          <a:bodyPr>
            <a:normAutofit fontScale="90000"/>
          </a:bodyPr>
          <a:lstStyle/>
          <a:p>
            <a:r>
              <a:rPr>
                <a:sym typeface="+mn-ea"/>
              </a:rPr>
              <a:t>发展与展望</a:t>
            </a:r>
            <a:r>
              <a:rPr lang="en-US" altLang="zh-CN">
                <a:sym typeface="+mn-ea"/>
              </a:rPr>
              <a:t>——</a:t>
            </a:r>
            <a:r>
              <a:rPr>
                <a:sym typeface="+mn-ea"/>
              </a:rPr>
              <a:t>教师拓展性学习实践</a:t>
            </a:r>
            <a:br>
              <a:rPr>
                <a:sym typeface="+mn-ea"/>
              </a:rPr>
            </a:br>
            <a:endParaRPr lang="zh-CN" altLang="en-US"/>
          </a:p>
        </p:txBody>
      </p:sp>
      <p:pic>
        <p:nvPicPr>
          <p:cNvPr id="4" name="内容占位符 3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488"/>
          <a:stretch>
            <a:fillRect/>
          </a:stretch>
        </p:blipFill>
        <p:spPr>
          <a:xfrm>
            <a:off x="358140" y="721995"/>
            <a:ext cx="7428230" cy="3075305"/>
          </a:xfrm>
          <a:prstGeom prst="rect">
            <a:avLst/>
          </a:prstGeom>
        </p:spPr>
      </p:pic>
      <p:pic>
        <p:nvPicPr>
          <p:cNvPr id="5" name="图片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094" t="7140" r="16793"/>
          <a:stretch>
            <a:fillRect/>
          </a:stretch>
        </p:blipFill>
        <p:spPr>
          <a:xfrm>
            <a:off x="5431996" y="2459935"/>
            <a:ext cx="6233795" cy="424434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3133007" y="1605170"/>
            <a:ext cx="1878496" cy="1008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297265" y="3190238"/>
            <a:ext cx="2328283" cy="632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1769662" y="1605170"/>
            <a:ext cx="600821" cy="1709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541065" y="1407058"/>
            <a:ext cx="1048578" cy="744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flipH="1">
            <a:off x="6661715" y="2151822"/>
            <a:ext cx="582599" cy="12771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193071" y="3477204"/>
            <a:ext cx="540690" cy="2937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566623" y="4893383"/>
            <a:ext cx="626448" cy="1676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4310795" y="1035054"/>
            <a:ext cx="700708" cy="4419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5486255" y="2229402"/>
            <a:ext cx="609745" cy="4419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7009855" y="4140141"/>
            <a:ext cx="2392562" cy="4419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7846943" y="1407058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一线教师反馈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2805145" y="476131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师范院系教师反馈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305439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发展与展望</a:t>
            </a:r>
            <a:r>
              <a:rPr lang="en-US" altLang="zh-CN"/>
              <a:t>——</a:t>
            </a:r>
            <a:r>
              <a:t>教师拓展性学习实践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3290" y="747395"/>
            <a:ext cx="6079490" cy="6123305"/>
          </a:xfrm>
        </p:spPr>
        <p:txBody>
          <a:bodyPr>
            <a:noAutofit/>
          </a:bodyPr>
          <a:lstStyle/>
          <a:p>
            <a:r>
              <a:rPr lang="zh-CN" altLang="en-US"/>
              <a:t>师范教育困境分析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（</a:t>
            </a:r>
            <a:r>
              <a:rPr lang="en-US" altLang="zh-CN"/>
              <a:t>1</a:t>
            </a:r>
            <a:r>
              <a:t>）教师缺少实践</a:t>
            </a:r>
          </a:p>
          <a:p>
            <a:pPr marL="0" indent="0">
              <a:buNone/>
            </a:pPr>
            <a:r>
              <a:t>（</a:t>
            </a:r>
            <a:r>
              <a:rPr lang="en-US" altLang="zh-CN"/>
              <a:t>2</a:t>
            </a:r>
            <a:r>
              <a:t>）教学培训去情景</a:t>
            </a:r>
            <a:r>
              <a:rPr lang="en-US" altLang="zh-CN"/>
              <a:t>-</a:t>
            </a:r>
            <a:r>
              <a:t>单向注入学习</a:t>
            </a:r>
          </a:p>
          <a:p>
            <a:pPr marL="0" indent="0">
              <a:buNone/>
            </a:pPr>
            <a:r>
              <a:t>（</a:t>
            </a:r>
            <a:r>
              <a:rPr lang="en-US" altLang="zh-CN"/>
              <a:t>3</a:t>
            </a:r>
            <a:r>
              <a:t>）复杂的实践情景</a:t>
            </a:r>
            <a:r>
              <a:rPr lang="en-US" altLang="zh-CN"/>
              <a:t>-</a:t>
            </a:r>
            <a:r>
              <a:t>教师职业倦怠</a:t>
            </a:r>
            <a:endParaRPr lang="zh-CN" altLang="en-US"/>
          </a:p>
          <a:p>
            <a:r>
              <a:rPr lang="zh-CN" altLang="en-US"/>
              <a:t>教师专业发展问题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（1）以个人学习为主，缺少协作，无法建构拓展性学习圈；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（2）思维僵化，缺少能动性创新思维；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（3）教师培育体系缺乏拓展性、研究性课程。</a:t>
            </a:r>
            <a:endParaRPr lang="zh-CN" altLang="en-US"/>
          </a:p>
          <a:p>
            <a:r>
              <a:rPr lang="zh-CN" altLang="en-US"/>
              <a:t>应用变革实验室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→</a:t>
            </a:r>
            <a:r>
              <a:t>活化思维、促进协作、创生理论、培育方案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（</a:t>
            </a:r>
            <a:r>
              <a:rPr lang="en-US" altLang="zh-CN"/>
              <a:t>1</a:t>
            </a:r>
            <a:r>
              <a:t>）建构教师学习共同体</a:t>
            </a:r>
          </a:p>
          <a:p>
            <a:pPr marL="0" indent="0">
              <a:buNone/>
            </a:pPr>
            <a:r>
              <a:t>（</a:t>
            </a:r>
            <a:r>
              <a:rPr lang="en-US" altLang="zh-CN"/>
              <a:t>2</a:t>
            </a:r>
            <a:r>
              <a:t>）激发创新思维</a:t>
            </a:r>
          </a:p>
          <a:p>
            <a:pPr marL="0" indent="0">
              <a:buNone/>
            </a:pPr>
            <a:r>
              <a:t>（</a:t>
            </a:r>
            <a:r>
              <a:rPr lang="en-US" altLang="zh-CN"/>
              <a:t>3</a:t>
            </a:r>
            <a:r>
              <a:t>）突破单一教学活动局限</a:t>
            </a:r>
          </a:p>
          <a:p>
            <a:pPr marL="0" indent="0">
              <a:buNone/>
            </a:pPr>
            <a:r>
              <a:rPr lang="en-US" altLang="zh-CN"/>
              <a:t>……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6436"/>
          <a:stretch>
            <a:fillRect/>
          </a:stretch>
        </p:blipFill>
        <p:spPr>
          <a:xfrm>
            <a:off x="6717030" y="305435"/>
            <a:ext cx="4597400" cy="3552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7120" t="10773" r="9849" b="9401"/>
          <a:stretch>
            <a:fillRect/>
          </a:stretch>
        </p:blipFill>
        <p:spPr>
          <a:xfrm>
            <a:off x="7117080" y="3858260"/>
            <a:ext cx="3797300" cy="2896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t>文献参考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50000"/>
          </a:bodyPr>
          <a:p>
            <a:r>
              <a:rPr lang="zh-CN" altLang="en-US"/>
              <a:t>[</a:t>
            </a:r>
            <a:r>
              <a:rPr lang="en-US" altLang="zh-CN"/>
              <a:t>1</a:t>
            </a:r>
            <a:r>
              <a:rPr lang="zh-CN" altLang="en-US"/>
              <a:t>]杨莉娟.活动理论与建构主义学习观[J].教育科学研究,2000(04):59-65.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2</a:t>
            </a:r>
            <a:r>
              <a:rPr lang="zh-CN" altLang="en-US"/>
              <a:t>]Martin Ryder. Spinning Webs of Significance: Considering anonymous communities in activity systems.[EB/OL]. http://carbon.cudenver.edu/~mryder/iscrat_99.html. Retrieved April 5th, 2006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3</a:t>
            </a:r>
            <a:r>
              <a:rPr lang="zh-CN" altLang="en-US"/>
              <a:t>]Liam Bannon. Activity Theory[EB/OL]. http://www-sv.cict.fr/cotcos/pjs/TheoreticalApproaches/Actvity/ActivitypaperBannon.htm. Retrieved April 5th, 2006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4</a:t>
            </a:r>
            <a:r>
              <a:rPr lang="zh-CN" altLang="en-US"/>
              <a:t>]吕巾娇,刘美凤,史力范.活动理论的发展脉络与应用探析[J].现代教育技术,2007(01):8-14.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5</a:t>
            </a:r>
            <a:r>
              <a:rPr lang="zh-CN" altLang="en-US"/>
              <a:t>] Kuutti, A. (1996). Activity theory as a potential framework for human-computer interaction research［J］.In B.Anardi (Ed.), context and consciousness: Activity theory and human-computer interaction. Cambridge,MA:MIT Press,17-44.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6</a:t>
            </a:r>
            <a:r>
              <a:rPr lang="zh-CN" altLang="en-US"/>
              <a:t>]吴刚,洪建中.一种新的学习隐喻:拓展性学习的研究——基于“文化-历史”活动理论视角[J].远程教育杂志,2012,30(03):23-30.DOI:10.15881/j.cnki.cn33-1304/g4.2012.03.004.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7</a:t>
            </a:r>
            <a:r>
              <a:rPr lang="zh-CN" altLang="en-US"/>
              <a:t>]张立平.拓展性学习:教师专业发展的共同体视角与实践意涵[J].教育学术月刊,2014(04):73-79.DOI:10.16477/j.cnki.issn1674-2311.2014.04.011.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8</a:t>
            </a:r>
            <a:r>
              <a:rPr lang="zh-CN" altLang="en-US"/>
              <a:t>]Engeström Y,Sannino A.Studies of expansive learning:Foundations,findings and future challenges[J].Educational Research Review,2010,5(1):1-24.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9</a:t>
            </a:r>
            <a:r>
              <a:rPr lang="zh-CN" altLang="en-US"/>
              <a:t>] Engeström, Y. （2009）.Expansive learning: Toward an activity-theoretical reconceptualization［J］. In Knud Illeris (Ed.), Contemporary Theories of Learning.Routledge press. 51-73.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10</a:t>
            </a:r>
            <a:r>
              <a:rPr lang="zh-CN" altLang="en-US"/>
              <a:t>]Virkkunen J,Newnham D S.The Change Laboratory:A tool for collaborative development of work and education [M].Rotterdam,the Netherlands:Sense Publishers,2013.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11</a:t>
            </a:r>
            <a:r>
              <a:rPr lang="zh-CN" altLang="en-US"/>
              <a:t>] Engeström Y.Learning by expanding:An activity-theoretical approach to developmental research (second edition) [M]. Cambridge:Cambridge University Press,2015.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12</a:t>
            </a:r>
            <a:r>
              <a:rPr lang="zh-CN" altLang="en-US"/>
              <a:t>]Sannino A.Teachers’ talk of experiencing:conflict,resistance and agency [J].Teaching and Teacher Education,2010,26(4):838-844.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13</a:t>
            </a:r>
            <a:r>
              <a:rPr lang="zh-CN" altLang="en-US"/>
              <a:t>]李树玲,吴筱萌.变革实验室：技术赋能时代促进教师专业发展的新模式[J].中国电化教育,2020(11):125-133.</a:t>
            </a:r>
            <a:endParaRPr lang="zh-CN" altLang="en-US"/>
          </a:p>
          <a:p>
            <a:r>
              <a:rPr lang="zh-CN" altLang="en-US"/>
              <a:t>[</a:t>
            </a:r>
            <a:r>
              <a:rPr lang="en-US" altLang="zh-CN"/>
              <a:t>14</a:t>
            </a:r>
            <a:r>
              <a:rPr lang="zh-CN" altLang="en-US"/>
              <a:t>]中共中央国务院关于全面深化新时代教师队伍建设改革的意见[J].教育文化论坛,2018,10(01):139-140.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74"/>
</p:tagLst>
</file>

<file path=ppt/tags/tag136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374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374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6、8、11、12、16、17、19、20、21、22、23、24、29、30、32、35、36、37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TEMPLATE_CATEGORY" val="custom"/>
  <p:tag name="KSO_WM_TEMPLATE_INDEX" val="20204374"/>
  <p:tag name="KSO_WM_UNIT_ID" val="custom20204374_1*i*1"/>
  <p:tag name="KSO_WM_UNIT_TYPE" val="i"/>
  <p:tag name="KSO_WM_UNIT_INDEX" val="1"/>
  <p:tag name="KSO_WM_UNIT_TEXT_FILL_FORE_SCHEMECOLOR_INDEX_BRIGHTNESS" val="0"/>
  <p:tag name="KSO_WM_UNIT_TEXT_FILL_FORE_SCHEMECOLOR_INDEX" val="5"/>
  <p:tag name="KSO_WM_UNIT_TEXT_FILL_TYPE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INDEX" val="1"/>
  <p:tag name="KSO_WM_UNIT_TYPE" val="f"/>
  <p:tag name="KSO_WM_TEMPLATE_CATEGORY" val="custom"/>
  <p:tag name="KSO_WM_TEMPLATE_INDEX" val="20204374"/>
  <p:tag name="KSO_WM_UNIT_ID" val="custom20204374_1*f*1"/>
  <p:tag name="KSO_WM_UNIT_PRESET_TEXT" val="汇报人姓名"/>
  <p:tag name="KSO_WM_UNIT_SUBTYPE" val="b"/>
  <p:tag name="KSO_WM_UNIT_VALUE" val="8"/>
  <p:tag name="KSO_WM_UNIT_TEXT_FILL_FORE_SCHEMECOLOR_INDEX_BRIGHTNESS" val="0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TEMPLATE_CATEGORY" val="custom"/>
  <p:tag name="KSO_WM_TEMPLATE_INDEX" val="20204374"/>
  <p:tag name="KSO_WM_UNIT_ID" val="custom20204374_1*a*1"/>
  <p:tag name="KSO_WM_UNIT_PRESET_TEXT" val="绿色简约总结"/>
  <p:tag name="KSO_WM_UNIT_ISNUMDGMTITLE" val="0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TYPE" val="b"/>
  <p:tag name="KSO_WM_UNIT_INDEX" val="1"/>
  <p:tag name="KSO_WM_TEMPLATE_CATEGORY" val="custom"/>
  <p:tag name="KSO_WM_TEMPLATE_INDEX" val="20204374"/>
  <p:tag name="KSO_WM_UNIT_ID" val="custom20204374_1*b*1"/>
  <p:tag name="KSO_WM_UNIT_PRESET_TEXT" val="单击此处添加副标题内容"/>
  <p:tag name="KSO_WM_UNIT_ISNUMDGMTITLE" val="0"/>
  <p:tag name="KSO_WM_UNIT_VALUE" val="20"/>
  <p:tag name="KSO_WM_UNIT_TEXT_FILL_FORE_SCHEMECOLOR_INDEX_BRIGHTNESS" val="0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BEAUTIFY_FLAG" val="#wm#"/>
  <p:tag name="KSO_WM_TEMPLATE_SUBCATEGORY" val="0"/>
  <p:tag name="KSO_WM_SLIDE_ITEM_CNT" val="0"/>
  <p:tag name="KSO_WM_SLIDE_INDEX" val="1"/>
  <p:tag name="KSO_WM_TAG_VERSION" val="1.0"/>
  <p:tag name="KSO_WM_SLIDE_LAYOUT" val="a_b_f"/>
  <p:tag name="KSO_WM_SLIDE_LAYOUT_CNT" val="1_1_2"/>
  <p:tag name="KSO_WM_SLIDE_TYPE" val="title"/>
  <p:tag name="KSO_WM_SLIDE_SUBTYPE" val="pureTxt"/>
  <p:tag name="KSO_WM_TEMPLATE_MASTER_TYPE" val="1"/>
  <p:tag name="KSO_WM_TEMPLATE_COLOR_TYPE" val="1"/>
  <p:tag name="KSO_WM_TEMPLATE_CATEGORY" val="custom"/>
  <p:tag name="KSO_WM_TEMPLATE_INDEX" val="20204374"/>
  <p:tag name="KSO_WM_SLIDE_ID" val="custom20204374_1"/>
  <p:tag name="KSO_WM_TEMPLATE_MASTER_THUMB_INDEX" val="12"/>
  <p:tag name="KSO_WM_TEMPLATE_THUMBS_INDEX" val="1、4、6、7、8、11、12、16、17、19、22、23、24、32、39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47.xml><?xml version="1.0" encoding="utf-8"?>
<p:tagLst xmlns:p="http://schemas.openxmlformats.org/presentationml/2006/main">
  <p:tag name="KSO_WM_UNIT_PLACING_PICTURE_USER_VIEWPORT" val="{&quot;height&quot;:5010,&quot;width&quot;:11070}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52.xml><?xml version="1.0" encoding="utf-8"?>
<p:tagLst xmlns:p="http://schemas.openxmlformats.org/presentationml/2006/main">
  <p:tag name="KSO_WM_UNIT_PLACING_PICTURE_USER_VIEWPORT" val="{&quot;height&quot;:5115,&quot;width&quot;:11430}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4374"/>
</p:tagLst>
</file>

<file path=ppt/tags/tag157.xml><?xml version="1.0" encoding="utf-8"?>
<p:tagLst xmlns:p="http://schemas.openxmlformats.org/presentationml/2006/main">
  <p:tag name="COMMONDATA" val="eyJoZGlkIjoiMmRkNWE4OWNhMjlkZmZlZTU5Zjg3Y2NhNjllOTYwYWUifQ=="/>
  <p:tag name="KSO_WPP_MARK_KEY" val="b741bbb7-48de-4482-b67c-e4179d565d2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1*y*1"/>
  <p:tag name="KSO_WM_UNIT_TYPE" val="y"/>
  <p:tag name="KSO_WM_UNIT_INDEX" val="1"/>
</p:tagLst>
</file>

<file path=ppt/tags/tag90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1437">
      <a:dk1>
        <a:sysClr val="windowText" lastClr="000000"/>
      </a:dk1>
      <a:lt1>
        <a:sysClr val="window" lastClr="FFFFFF"/>
      </a:lt1>
      <a:dk2>
        <a:srgbClr val="ECEFEE"/>
      </a:dk2>
      <a:lt2>
        <a:srgbClr val="FFFFFF"/>
      </a:lt2>
      <a:accent1>
        <a:srgbClr val="2C5040"/>
      </a:accent1>
      <a:accent2>
        <a:srgbClr val="305A66"/>
      </a:accent2>
      <a:accent3>
        <a:srgbClr val="33658C"/>
      </a:accent3>
      <a:accent4>
        <a:srgbClr val="446398"/>
      </a:accent4>
      <a:accent5>
        <a:srgbClr val="625489"/>
      </a:accent5>
      <a:accent6>
        <a:srgbClr val="80467B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2857</Words>
  <Application>WPS 演示</Application>
  <PresentationFormat>宽屏</PresentationFormat>
  <Paragraphs>111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汉仪旗黑-85S</vt:lpstr>
      <vt:lpstr>黑体</vt:lpstr>
      <vt:lpstr>Arial Unicode MS</vt:lpstr>
      <vt:lpstr>Calibri</vt:lpstr>
      <vt:lpstr>1_Office 主题​​</vt:lpstr>
      <vt:lpstr>教师拓展性学习研究</vt:lpstr>
      <vt:lpstr>目录</vt:lpstr>
      <vt:lpstr>研究背景</vt:lpstr>
      <vt:lpstr>理论研究——“文化-历史”活动理论</vt:lpstr>
      <vt:lpstr>理论研究——拓展性学习</vt:lpstr>
      <vt:lpstr>方法研究——变革实验室</vt:lpstr>
      <vt:lpstr>发展与展望——教师拓展性学习实践 </vt:lpstr>
      <vt:lpstr>发展与展望——教师拓展性学习实践</vt:lpstr>
      <vt:lpstr>PowerPoint 演示文稿</vt:lpstr>
      <vt:lpstr>感谢倾听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教师拓展性学习研究</dc:title>
  <dc:creator>86185</dc:creator>
  <cp:lastModifiedBy>燕语</cp:lastModifiedBy>
  <cp:revision>8</cp:revision>
  <dcterms:created xsi:type="dcterms:W3CDTF">2022-10-27T01:52:00Z</dcterms:created>
  <dcterms:modified xsi:type="dcterms:W3CDTF">2022-11-11T04:05:29Z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C0D6118A15E7497AB28302DC588FD253</vt:lpwstr>
  </property>
  <property fmtid="{D5CDD505-2E9C-101B-9397-08002B2CF9AE}" pid="3" name="KSOProductBuildVer">
    <vt:lpwstr>2052-11.1.0.12763</vt:lpwstr>
  </property>
</Properties>
</file>